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7" r:id="rId3"/>
    <p:sldId id="270" r:id="rId4"/>
    <p:sldId id="280" r:id="rId5"/>
    <p:sldId id="268" r:id="rId6"/>
    <p:sldId id="276" r:id="rId7"/>
    <p:sldId id="278" r:id="rId8"/>
    <p:sldId id="271" r:id="rId9"/>
    <p:sldId id="274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514D"/>
    <a:srgbClr val="1F9D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7" autoAdjust="0"/>
    <p:restoredTop sz="79859" autoAdjust="0"/>
  </p:normalViewPr>
  <p:slideViewPr>
    <p:cSldViewPr>
      <p:cViewPr varScale="1">
        <p:scale>
          <a:sx n="88" d="100"/>
          <a:sy n="88" d="100"/>
        </p:scale>
        <p:origin x="18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64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F9EB9-ECDA-4570-A985-03277AED75A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F9DCE-11BF-44CD-A61D-924E8ABD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4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F9DCE-11BF-44CD-A61D-924E8ABDF2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07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F9DCE-11BF-44CD-A61D-924E8ABDF2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0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F9DCE-11BF-44CD-A61D-924E8ABDF2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79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F9DCE-11BF-44CD-A61D-924E8ABDF2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8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663825"/>
            <a:ext cx="9144000" cy="1069975"/>
          </a:xfrm>
          <a:solidFill>
            <a:srgbClr val="413152"/>
          </a:solidFill>
        </p:spPr>
        <p:txBody>
          <a:bodyPr>
            <a:noAutofit/>
          </a:bodyPr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648200"/>
            <a:ext cx="6400800" cy="1219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 and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90678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pic>
        <p:nvPicPr>
          <p:cNvPr id="4" name="Picture 2" descr="C:\Users\hrasmussen\Desktop\Projects_2\2014 Completed\WECC_Logo_NEW_topheav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2"/>
          <a:stretch/>
        </p:blipFill>
        <p:spPr bwMode="auto">
          <a:xfrm>
            <a:off x="2819400" y="457200"/>
            <a:ext cx="427809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661307"/>
            <a:ext cx="1600200" cy="1502161"/>
          </a:xfrm>
          <a:prstGeom prst="rect">
            <a:avLst/>
          </a:prstGeom>
        </p:spPr>
      </p:pic>
      <p:pic>
        <p:nvPicPr>
          <p:cNvPr id="7" name="Picture 2" descr="C:\Users\hrasmussen\Desktop\Projects_2\2014 Completed\WECC_Logo_NEW_topheav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587829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17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1F9DAF"/>
                </a:solidFill>
              </a:defRPr>
            </a:lvl1pPr>
          </a:lstStyle>
          <a:p>
            <a:r>
              <a:rPr lang="en-US" dirty="0"/>
              <a:t>Western Electricity Coordinating Council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-44115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300" y="2057400"/>
            <a:ext cx="6629400" cy="35052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b="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solidFill>
            <a:srgbClr val="1F9DAF"/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Presenter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75725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-44116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9971834">
            <a:off x="7714364" y="-61818"/>
            <a:ext cx="1282683" cy="1299164"/>
            <a:chOff x="316356" y="3780663"/>
            <a:chExt cx="1016731" cy="978737"/>
          </a:xfrm>
          <a:solidFill>
            <a:schemeClr val="bg2"/>
          </a:solidFill>
        </p:grpSpPr>
        <p:sp>
          <p:nvSpPr>
            <p:cNvPr id="9" name="Oval 8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0" name="Straight Connector 9"/>
            <p:cNvCxnSpPr>
              <a:stCxn id="9" idx="7"/>
              <a:endCxn id="11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Oval 11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Oval 12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4" name="Straight Connector 13"/>
            <p:cNvCxnSpPr>
              <a:stCxn id="9" idx="1"/>
              <a:endCxn id="16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2" idx="7"/>
              <a:endCxn id="9" idx="3"/>
            </p:cNvCxnSpPr>
            <p:nvPr/>
          </p:nvCxnSpPr>
          <p:spPr>
            <a:xfrm rot="11628166" flipH="1">
              <a:off x="490743" y="4321333"/>
              <a:ext cx="116054" cy="1130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" name="Straight Connector 16"/>
            <p:cNvCxnSpPr>
              <a:endCxn id="11" idx="4"/>
            </p:cNvCxnSpPr>
            <p:nvPr/>
          </p:nvCxnSpPr>
          <p:spPr>
            <a:xfrm rot="11628166">
              <a:off x="975375" y="4105447"/>
              <a:ext cx="100003" cy="6539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1"/>
              <a:endCxn id="11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7"/>
              <a:endCxn id="22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6" idx="2"/>
              <a:endCxn id="21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Oval 21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3" name="Group 22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24" name="Oval 23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5" name="Straight Connector 24"/>
            <p:cNvCxnSpPr>
              <a:endCxn id="26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Oval 26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9" name="Straight Connector 28"/>
            <p:cNvCxnSpPr>
              <a:stCxn id="24" idx="0"/>
              <a:endCxn id="31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7" idx="5"/>
              <a:endCxn id="24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2" name="Straight Connector 31"/>
            <p:cNvCxnSpPr>
              <a:endCxn id="26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1"/>
              <a:endCxn id="26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7"/>
              <a:endCxn id="37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1" idx="2"/>
              <a:endCxn id="36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7" name="Oval 36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23021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-44116"/>
            <a:ext cx="9144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1" name="Group 10"/>
          <p:cNvGrpSpPr/>
          <p:nvPr/>
        </p:nvGrpSpPr>
        <p:grpSpPr>
          <a:xfrm rot="9971834">
            <a:off x="7714364" y="-61818"/>
            <a:ext cx="1282683" cy="1299164"/>
            <a:chOff x="316356" y="3780663"/>
            <a:chExt cx="1016731" cy="978737"/>
          </a:xfrm>
          <a:solidFill>
            <a:schemeClr val="bg2"/>
          </a:solidFill>
        </p:grpSpPr>
        <p:sp>
          <p:nvSpPr>
            <p:cNvPr id="12" name="Oval 11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" name="Straight Connector 12"/>
            <p:cNvCxnSpPr>
              <a:stCxn id="12" idx="7"/>
              <a:endCxn id="14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Oval 14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Oval 15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" name="Straight Connector 16"/>
            <p:cNvCxnSpPr>
              <a:stCxn id="12" idx="1"/>
              <a:endCxn id="19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5" idx="7"/>
              <a:endCxn id="12" idx="3"/>
            </p:cNvCxnSpPr>
            <p:nvPr/>
          </p:nvCxnSpPr>
          <p:spPr>
            <a:xfrm rot="11628166" flipH="1">
              <a:off x="490743" y="4321333"/>
              <a:ext cx="116054" cy="1130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0" name="Straight Connector 19"/>
            <p:cNvCxnSpPr>
              <a:endCxn id="14" idx="4"/>
            </p:cNvCxnSpPr>
            <p:nvPr/>
          </p:nvCxnSpPr>
          <p:spPr>
            <a:xfrm rot="11628166">
              <a:off x="975375" y="4105447"/>
              <a:ext cx="100003" cy="6539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6" idx="1"/>
              <a:endCxn id="14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7"/>
              <a:endCxn id="25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2"/>
              <a:endCxn id="24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Oval 24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28" name="Oval 27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9" name="Straight Connector 28"/>
            <p:cNvCxnSpPr>
              <a:endCxn id="30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Oval 30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Oval 31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3" name="Straight Connector 32"/>
            <p:cNvCxnSpPr>
              <a:stCxn id="28" idx="0"/>
              <a:endCxn id="35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5"/>
              <a:endCxn id="28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6" name="Straight Connector 35"/>
            <p:cNvCxnSpPr>
              <a:endCxn id="30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2" idx="1"/>
              <a:endCxn id="30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5" idx="7"/>
              <a:endCxn id="41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5" idx="2"/>
              <a:endCxn id="40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1" name="Oval 40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61662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Left Block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Right Block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2400" y="-48126"/>
            <a:ext cx="9144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3" name="Group 12"/>
          <p:cNvGrpSpPr/>
          <p:nvPr/>
        </p:nvGrpSpPr>
        <p:grpSpPr>
          <a:xfrm rot="9971834">
            <a:off x="7714364" y="-61818"/>
            <a:ext cx="1282683" cy="1299164"/>
            <a:chOff x="316356" y="3780663"/>
            <a:chExt cx="1016731" cy="978737"/>
          </a:xfrm>
          <a:solidFill>
            <a:schemeClr val="bg2"/>
          </a:solidFill>
        </p:grpSpPr>
        <p:sp>
          <p:nvSpPr>
            <p:cNvPr id="14" name="Oval 13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5" name="Straight Connector 14"/>
            <p:cNvCxnSpPr>
              <a:stCxn id="14" idx="7"/>
              <a:endCxn id="16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Oval 16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Oval 17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9" name="Straight Connector 18"/>
            <p:cNvCxnSpPr>
              <a:stCxn id="14" idx="1"/>
              <a:endCxn id="21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7"/>
              <a:endCxn id="14" idx="3"/>
            </p:cNvCxnSpPr>
            <p:nvPr/>
          </p:nvCxnSpPr>
          <p:spPr>
            <a:xfrm rot="11628166" flipH="1">
              <a:off x="490743" y="4321333"/>
              <a:ext cx="116054" cy="1130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2" name="Straight Connector 21"/>
            <p:cNvCxnSpPr>
              <a:endCxn id="16" idx="4"/>
            </p:cNvCxnSpPr>
            <p:nvPr/>
          </p:nvCxnSpPr>
          <p:spPr>
            <a:xfrm rot="11628166">
              <a:off x="975375" y="4105447"/>
              <a:ext cx="100003" cy="6539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8" idx="1"/>
              <a:endCxn id="16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1" idx="7"/>
              <a:endCxn id="27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1" idx="2"/>
              <a:endCxn id="26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Oval 26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30" name="Oval 29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1" name="Straight Connector 30"/>
            <p:cNvCxnSpPr>
              <a:endCxn id="32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Oval 33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5" name="Straight Connector 34"/>
            <p:cNvCxnSpPr>
              <a:stCxn id="30" idx="0"/>
              <a:endCxn id="37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3" idx="5"/>
              <a:endCxn id="30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8" name="Straight Connector 37"/>
            <p:cNvCxnSpPr>
              <a:endCxn id="32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4" idx="1"/>
              <a:endCxn id="32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7" idx="7"/>
              <a:endCxn id="43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7" idx="2"/>
              <a:endCxn id="42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3" name="Oval 42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2835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-48126"/>
            <a:ext cx="6096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9" name="Group 8"/>
          <p:cNvGrpSpPr/>
          <p:nvPr/>
        </p:nvGrpSpPr>
        <p:grpSpPr>
          <a:xfrm rot="9971834">
            <a:off x="7714364" y="-61818"/>
            <a:ext cx="1282683" cy="1299164"/>
            <a:chOff x="316356" y="3780663"/>
            <a:chExt cx="1016731" cy="978737"/>
          </a:xfrm>
          <a:solidFill>
            <a:schemeClr val="bg2"/>
          </a:solidFill>
        </p:grpSpPr>
        <p:sp>
          <p:nvSpPr>
            <p:cNvPr id="10" name="Oval 9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1" name="Straight Connector 10"/>
            <p:cNvCxnSpPr>
              <a:stCxn id="10" idx="7"/>
              <a:endCxn id="12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Oval 12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Oval 13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5" name="Straight Connector 14"/>
            <p:cNvCxnSpPr>
              <a:stCxn id="10" idx="1"/>
              <a:endCxn id="17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7"/>
              <a:endCxn id="10" idx="3"/>
            </p:cNvCxnSpPr>
            <p:nvPr/>
          </p:nvCxnSpPr>
          <p:spPr>
            <a:xfrm rot="11628166" flipH="1">
              <a:off x="490743" y="4321333"/>
              <a:ext cx="116054" cy="1130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" name="Straight Connector 17"/>
            <p:cNvCxnSpPr>
              <a:endCxn id="12" idx="4"/>
            </p:cNvCxnSpPr>
            <p:nvPr/>
          </p:nvCxnSpPr>
          <p:spPr>
            <a:xfrm rot="11628166">
              <a:off x="975375" y="4105447"/>
              <a:ext cx="100003" cy="6539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1"/>
              <a:endCxn id="12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7"/>
              <a:endCxn id="23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7" idx="2"/>
              <a:endCxn id="22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Oval 22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26" name="Oval 25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7" name="Straight Connector 26"/>
            <p:cNvCxnSpPr>
              <a:endCxn id="28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Oval 29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1" name="Straight Connector 30"/>
            <p:cNvCxnSpPr>
              <a:stCxn id="26" idx="0"/>
              <a:endCxn id="33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5"/>
              <a:endCxn id="26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4" name="Straight Connector 33"/>
            <p:cNvCxnSpPr>
              <a:endCxn id="28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0" idx="1"/>
              <a:endCxn id="28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3" idx="7"/>
              <a:endCxn id="39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2"/>
              <a:endCxn id="38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9" name="Oval 38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48795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-44115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5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800600"/>
            <a:ext cx="9144000" cy="566738"/>
          </a:xfrm>
          <a:solidFill>
            <a:srgbClr val="413152"/>
          </a:solidFill>
        </p:spPr>
        <p:txBody>
          <a:bodyPr anchor="b"/>
          <a:lstStyle>
            <a:lvl1pPr marL="1737360"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Description or Reference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-52137"/>
            <a:ext cx="533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11" name="Oval 10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" name="Straight Connector 11"/>
            <p:cNvCxnSpPr>
              <a:endCxn id="13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Oval 13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Oval 14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6" name="Straight Connector 15"/>
            <p:cNvCxnSpPr>
              <a:stCxn id="11" idx="0"/>
              <a:endCxn id="18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5"/>
              <a:endCxn id="11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9" name="Straight Connector 18"/>
            <p:cNvCxnSpPr>
              <a:endCxn id="13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5" idx="1"/>
              <a:endCxn id="13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8" idx="7"/>
              <a:endCxn id="24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8" idx="2"/>
              <a:endCxn id="23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Oval 23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74955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-44115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300" y="2057400"/>
            <a:ext cx="6629400" cy="35052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b="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2" name="Group 11"/>
          <p:cNvGrpSpPr/>
          <p:nvPr/>
        </p:nvGrpSpPr>
        <p:grpSpPr>
          <a:xfrm rot="9971834">
            <a:off x="7714364" y="-61818"/>
            <a:ext cx="1282683" cy="1299164"/>
            <a:chOff x="316356" y="3780663"/>
            <a:chExt cx="1016731" cy="978737"/>
          </a:xfrm>
          <a:solidFill>
            <a:schemeClr val="bg2"/>
          </a:solidFill>
        </p:grpSpPr>
        <p:sp>
          <p:nvSpPr>
            <p:cNvPr id="13" name="Oval 12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4" name="Straight Connector 13"/>
            <p:cNvCxnSpPr>
              <a:stCxn id="13" idx="7"/>
              <a:endCxn id="15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Oval 15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Oval 16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" name="Straight Connector 17"/>
            <p:cNvCxnSpPr>
              <a:stCxn id="13" idx="1"/>
              <a:endCxn id="20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7"/>
              <a:endCxn id="13" idx="3"/>
            </p:cNvCxnSpPr>
            <p:nvPr/>
          </p:nvCxnSpPr>
          <p:spPr>
            <a:xfrm rot="11628166" flipH="1">
              <a:off x="490743" y="4321333"/>
              <a:ext cx="116054" cy="1130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1" name="Straight Connector 20"/>
            <p:cNvCxnSpPr>
              <a:endCxn id="15" idx="4"/>
            </p:cNvCxnSpPr>
            <p:nvPr/>
          </p:nvCxnSpPr>
          <p:spPr>
            <a:xfrm rot="11628166">
              <a:off x="975375" y="4105447"/>
              <a:ext cx="100003" cy="6539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1"/>
              <a:endCxn id="15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0" idx="7"/>
              <a:endCxn id="26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2"/>
              <a:endCxn id="25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Oval 25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29" name="Oval 28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0" name="Straight Connector 29"/>
            <p:cNvCxnSpPr>
              <a:endCxn id="31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Oval 31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4" name="Straight Connector 33"/>
            <p:cNvCxnSpPr>
              <a:stCxn id="29" idx="0"/>
              <a:endCxn id="36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2" idx="5"/>
              <a:endCxn id="29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7" name="Straight Connector 36"/>
            <p:cNvCxnSpPr>
              <a:endCxn id="31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3" idx="1"/>
              <a:endCxn id="31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7"/>
              <a:endCxn id="42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6" idx="2"/>
              <a:endCxn id="41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2" name="Oval 41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25182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33800"/>
            <a:ext cx="6400800" cy="1219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Presenter Name and Title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692856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689910"/>
            <a:ext cx="91440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Slide Title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9971834">
            <a:off x="7748865" y="1638496"/>
            <a:ext cx="1282683" cy="1009946"/>
            <a:chOff x="316356" y="3780663"/>
            <a:chExt cx="1016731" cy="760852"/>
          </a:xfrm>
          <a:solidFill>
            <a:schemeClr val="bg2"/>
          </a:solidFill>
        </p:grpSpPr>
        <p:sp>
          <p:nvSpPr>
            <p:cNvPr id="9" name="Oval 8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0" name="Straight Connector 9"/>
            <p:cNvCxnSpPr>
              <a:stCxn id="9" idx="7"/>
              <a:endCxn id="11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Oval 11"/>
            <p:cNvSpPr/>
            <p:nvPr/>
          </p:nvSpPr>
          <p:spPr>
            <a:xfrm>
              <a:off x="420253" y="433105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Oval 12"/>
            <p:cNvSpPr/>
            <p:nvPr/>
          </p:nvSpPr>
          <p:spPr>
            <a:xfrm>
              <a:off x="1269079" y="4339099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4" name="Straight Connector 13"/>
            <p:cNvCxnSpPr>
              <a:stCxn id="9" idx="1"/>
              <a:endCxn id="16" idx="4"/>
            </p:cNvCxnSpPr>
            <p:nvPr/>
          </p:nvCxnSpPr>
          <p:spPr>
            <a:xfrm rot="11628166">
              <a:off x="481602" y="3970746"/>
              <a:ext cx="190079" cy="21939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2" idx="7"/>
              <a:endCxn id="9" idx="3"/>
            </p:cNvCxnSpPr>
            <p:nvPr/>
          </p:nvCxnSpPr>
          <p:spPr>
            <a:xfrm rot="11628166" flipH="1">
              <a:off x="461792" y="4318003"/>
              <a:ext cx="155008" cy="3786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" name="Straight Connector 16"/>
            <p:cNvCxnSpPr>
              <a:endCxn id="11" idx="4"/>
            </p:cNvCxnSpPr>
            <p:nvPr/>
          </p:nvCxnSpPr>
          <p:spPr>
            <a:xfrm rot="11628166">
              <a:off x="1003123" y="4102909"/>
              <a:ext cx="50183" cy="43860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1"/>
              <a:endCxn id="11" idx="5"/>
            </p:cNvCxnSpPr>
            <p:nvPr/>
          </p:nvCxnSpPr>
          <p:spPr>
            <a:xfrm rot="11628166">
              <a:off x="1082782" y="4121997"/>
              <a:ext cx="224513" cy="203967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7"/>
              <a:endCxn id="22" idx="3"/>
            </p:cNvCxnSpPr>
            <p:nvPr/>
          </p:nvCxnSpPr>
          <p:spPr>
            <a:xfrm rot="11628166" flipH="1">
              <a:off x="552496" y="3809270"/>
              <a:ext cx="82269" cy="7546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6" idx="2"/>
              <a:endCxn id="21" idx="6"/>
            </p:cNvCxnSpPr>
            <p:nvPr/>
          </p:nvCxnSpPr>
          <p:spPr>
            <a:xfrm rot="11628166">
              <a:off x="359993" y="3890289"/>
              <a:ext cx="108253" cy="414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316356" y="3855216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Oval 21"/>
            <p:cNvSpPr/>
            <p:nvPr/>
          </p:nvSpPr>
          <p:spPr>
            <a:xfrm>
              <a:off x="636352" y="3780663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</a:p>
        </p:txBody>
      </p:sp>
      <p:grpSp>
        <p:nvGrpSpPr>
          <p:cNvPr id="24" name="Group 23"/>
          <p:cNvGrpSpPr/>
          <p:nvPr/>
        </p:nvGrpSpPr>
        <p:grpSpPr>
          <a:xfrm rot="787687">
            <a:off x="-48757" y="5646121"/>
            <a:ext cx="1206716" cy="1195946"/>
            <a:chOff x="425931" y="3728680"/>
            <a:chExt cx="1206716" cy="1195946"/>
          </a:xfrm>
          <a:solidFill>
            <a:srgbClr val="413152"/>
          </a:solidFill>
        </p:grpSpPr>
        <p:sp>
          <p:nvSpPr>
            <p:cNvPr id="25" name="Oval 24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6" name="Straight Connector 25"/>
            <p:cNvCxnSpPr>
              <a:endCxn id="27" idx="3"/>
            </p:cNvCxnSpPr>
            <p:nvPr/>
          </p:nvCxnSpPr>
          <p:spPr>
            <a:xfrm flipV="1">
              <a:off x="882488" y="4083680"/>
              <a:ext cx="343782" cy="22178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0" name="Straight Connector 29"/>
            <p:cNvCxnSpPr>
              <a:stCxn id="25" idx="0"/>
              <a:endCxn id="32" idx="4"/>
            </p:cNvCxnSpPr>
            <p:nvPr/>
          </p:nvCxnSpPr>
          <p:spPr>
            <a:xfrm rot="20315511" flipH="1" flipV="1">
              <a:off x="721368" y="3968179"/>
              <a:ext cx="33763" cy="32798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8" idx="5"/>
              <a:endCxn id="25" idx="2"/>
            </p:cNvCxnSpPr>
            <p:nvPr/>
          </p:nvCxnSpPr>
          <p:spPr>
            <a:xfrm rot="20315511">
              <a:off x="577472" y="4268742"/>
              <a:ext cx="125749" cy="128773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3" name="Straight Connector 32"/>
            <p:cNvCxnSpPr>
              <a:endCxn id="27" idx="4"/>
            </p:cNvCxnSpPr>
            <p:nvPr/>
          </p:nvCxnSpPr>
          <p:spPr>
            <a:xfrm rot="20812313" flipV="1">
              <a:off x="890286" y="41615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9" idx="1"/>
              <a:endCxn id="27" idx="5"/>
            </p:cNvCxnSpPr>
            <p:nvPr/>
          </p:nvCxnSpPr>
          <p:spPr>
            <a:xfrm rot="20812313" flipH="1" flipV="1">
              <a:off x="1345764" y="4088391"/>
              <a:ext cx="204505" cy="267829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2" idx="7"/>
              <a:endCxn id="38" idx="3"/>
            </p:cNvCxnSpPr>
            <p:nvPr/>
          </p:nvCxnSpPr>
          <p:spPr>
            <a:xfrm rot="20315511" flipV="1">
              <a:off x="670038" y="3775526"/>
              <a:ext cx="66348" cy="12425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2"/>
              <a:endCxn id="37" idx="6"/>
            </p:cNvCxnSpPr>
            <p:nvPr/>
          </p:nvCxnSpPr>
          <p:spPr>
            <a:xfrm rot="20315511" flipH="1">
              <a:off x="462826" y="3969070"/>
              <a:ext cx="162955" cy="17556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8" name="Oval 37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248326441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Western Electricity Coordinating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1EDF-FCF5-4DFF-A03E-6FA4E499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6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58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37093"/>
            <a:ext cx="9144000" cy="1323439"/>
          </a:xfrm>
        </p:spPr>
        <p:txBody>
          <a:bodyPr>
            <a:spAutoFit/>
          </a:bodyPr>
          <a:lstStyle/>
          <a:p>
            <a:r>
              <a:rPr lang="en-US" sz="4000" dirty="0"/>
              <a:t>Reducing “Unknown”</a:t>
            </a:r>
            <a:br>
              <a:rPr lang="en-US" sz="4000" dirty="0"/>
            </a:br>
            <a:r>
              <a:rPr lang="en-US" sz="4000" dirty="0"/>
              <a:t>Misoperation Causes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584775"/>
          </a:xfrm>
        </p:spPr>
        <p:txBody>
          <a:bodyPr anchor="ctr" anchorCtr="0">
            <a:spAutoFit/>
          </a:bodyPr>
          <a:lstStyle/>
          <a:p>
            <a:r>
              <a:rPr lang="en-US" dirty="0"/>
              <a:t>Bill Middaugh, Tri-State G &amp; 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2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We believe that the cause of every misoperation can be identified.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7545" y="3048000"/>
            <a:ext cx="2170305" cy="325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0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Reduce “Unknown”</a:t>
            </a:r>
            <a:br>
              <a:rPr lang="en-US" dirty="0"/>
            </a:br>
            <a:r>
              <a:rPr lang="en-US" dirty="0" err="1"/>
              <a:t>Misoperation</a:t>
            </a:r>
            <a:r>
              <a:rPr lang="en-US" dirty="0"/>
              <a:t> Causes…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If you are finding that insufficient data is available to identify causes, </a:t>
            </a:r>
            <a:r>
              <a:rPr lang="en-US" b="1" dirty="0"/>
              <a:t>stress the importance of recording tools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Benefit? </a:t>
            </a:r>
          </a:p>
          <a:p>
            <a:pPr marL="0" indent="0" algn="ctr">
              <a:buNone/>
            </a:pPr>
            <a:r>
              <a:rPr lang="en-US" b="1" dirty="0"/>
              <a:t>Customer satisfaction </a:t>
            </a:r>
            <a:r>
              <a:rPr lang="en-US" dirty="0"/>
              <a:t>and perhaps less RE and ERO scrutiny.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Consistent, early, thorough evaluation of operations and Misoperations can lead to </a:t>
            </a:r>
            <a:r>
              <a:rPr lang="en-US" b="1" dirty="0"/>
              <a:t>faster and more accurate classification</a:t>
            </a:r>
            <a:r>
              <a:rPr lang="en-US" dirty="0"/>
              <a:t>, allowing more time to spend with the ones you love!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5100" b="1" dirty="0"/>
              <a:t>Every</a:t>
            </a:r>
            <a:r>
              <a:rPr lang="en-US" sz="5100" dirty="0"/>
              <a:t> </a:t>
            </a:r>
            <a:r>
              <a:rPr lang="en-US" sz="5100" dirty="0" err="1"/>
              <a:t>Misoperation</a:t>
            </a:r>
            <a:r>
              <a:rPr lang="en-US" sz="5100" dirty="0"/>
              <a:t> has a cause,</a:t>
            </a:r>
          </a:p>
          <a:p>
            <a:pPr marL="0" indent="0" algn="ctr">
              <a:buNone/>
            </a:pPr>
            <a:r>
              <a:rPr lang="en-US" sz="5100" dirty="0"/>
              <a:t> and it </a:t>
            </a:r>
            <a:r>
              <a:rPr lang="en-US" sz="5100" b="1" dirty="0"/>
              <a:t>can</a:t>
            </a:r>
            <a:r>
              <a:rPr lang="en-US" sz="5100" dirty="0"/>
              <a:t> be identified.</a:t>
            </a: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Tri-State G &amp; T </a:t>
            </a:r>
            <a:r>
              <a:rPr lang="en-US" dirty="0" err="1"/>
              <a:t>Ass’n</a:t>
            </a:r>
            <a:r>
              <a:rPr lang="en-US" dirty="0"/>
              <a:t>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267770" y="1600200"/>
            <a:ext cx="3495230" cy="45259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3581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5485 Miles of Transmission Lines at 115 kV or higher</a:t>
            </a:r>
          </a:p>
          <a:p>
            <a:endParaRPr lang="en-US" sz="2800" dirty="0"/>
          </a:p>
          <a:p>
            <a:r>
              <a:rPr lang="en-US" sz="2800" dirty="0"/>
              <a:t>About 140 Substations with Relays Protecting BES Elements</a:t>
            </a:r>
          </a:p>
          <a:p>
            <a:endParaRPr lang="en-US" sz="2800" dirty="0"/>
          </a:p>
          <a:p>
            <a:r>
              <a:rPr lang="en-US" sz="2800" dirty="0"/>
              <a:t>Most in WECC but some in the MRO</a:t>
            </a:r>
          </a:p>
        </p:txBody>
      </p:sp>
    </p:spTree>
    <p:extLst>
      <p:ext uri="{BB962C8B-B14F-4D97-AF65-F5344CB8AC3E}">
        <p14:creationId xmlns:p14="http://schemas.microsoft.com/office/powerpoint/2010/main" val="172395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Tri-State</a:t>
            </a:r>
            <a:br>
              <a:rPr lang="en-US" dirty="0"/>
            </a:br>
            <a:r>
              <a:rPr lang="en-US" dirty="0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/>
              <a:t>43 customers</a:t>
            </a:r>
          </a:p>
          <a:p>
            <a:r>
              <a:rPr lang="en-US" dirty="0"/>
              <a:t>Each customer (TSGT Member) has a representative on the Tri-State Board of Directors</a:t>
            </a:r>
          </a:p>
          <a:p>
            <a:r>
              <a:rPr lang="en-US" dirty="0"/>
              <a:t>Each Member’s operations manager receives copies of interruption reports and is comfortable with contacting our executive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67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Working at Tri-State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Each customer gets copies of our operation reports so they can tell if an outage they had was associated with a correct operation.  </a:t>
            </a:r>
          </a:p>
          <a:p>
            <a:r>
              <a:rPr lang="en-US" dirty="0"/>
              <a:t>They are comfortable with contacting our executive management directly. </a:t>
            </a:r>
          </a:p>
          <a:p>
            <a:r>
              <a:rPr lang="en-US" dirty="0"/>
              <a:t>Identifying and mitigating </a:t>
            </a:r>
            <a:r>
              <a:rPr lang="en-US" dirty="0" err="1"/>
              <a:t>misoperation</a:t>
            </a:r>
            <a:r>
              <a:rPr lang="en-US" dirty="0"/>
              <a:t> causes has been a high priority for a long time.  </a:t>
            </a:r>
          </a:p>
          <a:p>
            <a:r>
              <a:rPr lang="en-US" dirty="0"/>
              <a:t>PRC-004 NERC expectations.  </a:t>
            </a:r>
          </a:p>
          <a:p>
            <a:r>
              <a:rPr lang="en-US" dirty="0"/>
              <a:t>Use of tools such as DFRs and </a:t>
            </a:r>
            <a:r>
              <a:rPr lang="en-US" dirty="0" err="1"/>
              <a:t>mproc</a:t>
            </a:r>
            <a:r>
              <a:rPr lang="en-US" dirty="0"/>
              <a:t> relays leads to successes in identifying causes.  </a:t>
            </a:r>
          </a:p>
          <a:p>
            <a:r>
              <a:rPr lang="en-US" dirty="0"/>
              <a:t>Management support.  </a:t>
            </a:r>
          </a:p>
          <a:p>
            <a:r>
              <a:rPr lang="en-US" dirty="0"/>
              <a:t>Culture of  expected identification of causes.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6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Tenet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000" dirty="0"/>
              <a:t>EVERY MISOPERATION</a:t>
            </a:r>
            <a:br>
              <a:rPr lang="en-US" sz="7000" dirty="0"/>
            </a:br>
            <a:r>
              <a:rPr lang="en-US" sz="7000" dirty="0"/>
              <a:t> HAS A CAUSE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0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Tenet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dirty="0"/>
              <a:t>THE CAUSE OF EVERY MISOPERATION CAN BE IDENTIFIED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0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848600" cy="4343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PRC-004-5(</a:t>
            </a:r>
            <a:r>
              <a:rPr lang="en-US" dirty="0" err="1"/>
              <a:t>i</a:t>
            </a:r>
            <a:r>
              <a:rPr lang="en-US" dirty="0"/>
              <a:t>) – Application Guidelines: Requirement R4 is intended to provide a mechanism to continue a diligent review of Misoperations to determine causes after the time periods defined in Requirements R1 and R3 and not to provide an immediate opportunity to classify the cause as “Unknown.”</a:t>
            </a:r>
          </a:p>
          <a:p>
            <a:endParaRPr lang="en-US" dirty="0"/>
          </a:p>
          <a:p>
            <a:pPr marL="1025525" lvl="2" indent="0">
              <a:buNone/>
            </a:pPr>
            <a:r>
              <a:rPr lang="en-US" b="1" i="1" dirty="0"/>
              <a:t>Disclaimer</a:t>
            </a:r>
            <a:r>
              <a:rPr lang="en-US" i="1" dirty="0"/>
              <a:t> – I am not an auditor, but I believe that the language in R4 requires entities not to declare a Misoperation as “Unknown” until at least two full calendar quarters after the Misoperation identification.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Western Electricity Coordinating Council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9530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15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59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40</a:t>
            </a:r>
            <a:r>
              <a:rPr lang="en-US" dirty="0"/>
              <a:t> Substations with digital fault recorders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 </a:t>
            </a:r>
            <a:r>
              <a:rPr lang="en-US" b="1" dirty="0"/>
              <a:t>260</a:t>
            </a:r>
            <a:r>
              <a:rPr lang="en-US" dirty="0"/>
              <a:t> Substations with microprocessor relays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Almost </a:t>
            </a:r>
            <a:r>
              <a:rPr lang="en-US" b="1" dirty="0"/>
              <a:t>120</a:t>
            </a:r>
            <a:r>
              <a:rPr lang="en-US" dirty="0"/>
              <a:t> substations have microprocessor relays protecting BES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0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Intangibles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315200" cy="3352800"/>
          </a:xfrm>
        </p:spPr>
        <p:txBody>
          <a:bodyPr>
            <a:normAutofit/>
          </a:bodyPr>
          <a:lstStyle/>
          <a:p>
            <a:r>
              <a:rPr lang="en-US" dirty="0"/>
              <a:t>Management Support</a:t>
            </a:r>
          </a:p>
          <a:p>
            <a:pPr lvl="1"/>
            <a:r>
              <a:rPr lang="en-US" dirty="0"/>
              <a:t>Installation of DFRs and relays with event capability</a:t>
            </a:r>
          </a:p>
          <a:p>
            <a:pPr lvl="1"/>
            <a:r>
              <a:rPr lang="en-US" dirty="0"/>
              <a:t>Allow engineers and technicians the time to research</a:t>
            </a:r>
          </a:p>
          <a:p>
            <a:r>
              <a:rPr lang="en-US" dirty="0"/>
              <a:t>Culture of expected identification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96728"/>
      </p:ext>
    </p:extLst>
  </p:cSld>
  <p:clrMapOvr>
    <a:masterClrMapping/>
  </p:clrMapOvr>
</p:sld>
</file>

<file path=ppt/theme/theme1.xml><?xml version="1.0" encoding="utf-8"?>
<a:theme xmlns:a="http://schemas.openxmlformats.org/drawingml/2006/main" name="Misops Workshop Standard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sops Workshop Standard" id="{64B5B42A-7426-4644-B4AF-220EBDE7BB32}" vid="{2D3C6006-21CD-438B-8EF2-784617606D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ther Reliability Documents" ma:contentTypeID="0x010100E45EF0F8AAA65E428351BA36F1B645BE1200CA280BBE04EF434C8DECBE67FD58A074" ma:contentTypeVersion="10" ma:contentTypeDescription="" ma:contentTypeScope="" ma:versionID="c2434c7e036fbdb00d76290cd9c6396c">
  <xsd:schema xmlns:xsd="http://www.w3.org/2001/XMLSchema" xmlns:xs="http://www.w3.org/2001/XMLSchema" xmlns:p="http://schemas.microsoft.com/office/2006/metadata/properties" xmlns:ns2="2fb8a92a-9032-49d6-b983-191f0a73b01f" xmlns:ns3="4bd63098-0c83-43cf-abdd-085f2cc55a51" targetNamespace="http://schemas.microsoft.com/office/2006/metadata/properties" ma:root="true" ma:fieldsID="7f3a7fd941f69af4be576b57cbcc2582" ns2:_="" ns3:_="">
    <xsd:import namespace="2fb8a92a-9032-49d6-b983-191f0a73b01f"/>
    <xsd:import namespace="4bd63098-0c83-43cf-abdd-085f2cc55a51"/>
    <xsd:element name="properties">
      <xsd:complexType>
        <xsd:sequence>
          <xsd:element name="documentManagement">
            <xsd:complexType>
              <xsd:all>
                <xsd:element ref="ns2:Document_x0020_Categorization_x0020_Policy"/>
                <xsd:element ref="ns2:Owner_x0020_Group" minOccurs="0"/>
                <xsd:element ref="ns2:Committee" minOccurs="0"/>
                <xsd:element ref="ns2:WECC_x0020_Status" minOccurs="0"/>
                <xsd:element ref="ns2:Privacy"/>
                <xsd:element ref="ns2:Adopted_x002f_Approved_x0020_By" minOccurs="0"/>
                <xsd:element ref="ns2:Other_x0020_Reliability_x0020_Documents" minOccurs="0"/>
                <xsd:element ref="ns2:Jurisdiction" minOccurs="0"/>
                <xsd:element ref="ns2:Standard_x0020_Family" minOccurs="0"/>
                <xsd:element ref="ns3:TaxKeywordTaxHTField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3:Event_x0020_ID" minOccurs="0"/>
                <xsd:element ref="ns3:Approv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8a92a-9032-49d6-b983-191f0a73b01f" elementFormDefault="qualified">
    <xsd:import namespace="http://schemas.microsoft.com/office/2006/documentManagement/types"/>
    <xsd:import namespace="http://schemas.microsoft.com/office/infopath/2007/PartnerControls"/>
    <xsd:element name="Document_x0020_Categorization_x0020_Policy" ma:index="8" ma:displayName="WECC Categorization Policy" ma:default="N/A" ma:format="Dropdown" ma:internalName="Document_x0020_Categorization_x0020_Policy">
      <xsd:simpleType>
        <xsd:restriction base="dms:Choice">
          <xsd:enumeration value="N/A"/>
          <xsd:enumeration value="Charter"/>
          <xsd:enumeration value="Guideline"/>
          <xsd:enumeration value="Policy"/>
          <xsd:enumeration value="Regional Criteria"/>
          <xsd:enumeration value="Regional Reliability Standard"/>
          <xsd:enumeration value="Report or Other"/>
        </xsd:restriction>
      </xsd:simpleType>
    </xsd:element>
    <xsd:element name="Owner_x0020_Group" ma:index="9" nillable="true" ma:displayName="Owner Group" ma:internalName="Owner_x0020_Grou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"/>
                    <xsd:enumeration value="Compliance Open Webinars"/>
                    <xsd:enumeration value="Compliance Workshop"/>
                    <xsd:enumeration value="Event Analysis &amp; Situational Awareness"/>
                    <xsd:enumeration value="General &amp; Administrative"/>
                    <xsd:enumeration value="Human Resources"/>
                    <xsd:enumeration value="Information Technology"/>
                    <xsd:enumeration value="Legal &amp; Regulatory"/>
                    <xsd:enumeration value="Operations Performance Analysis"/>
                    <xsd:enumeration value="Performance Analysis"/>
                    <xsd:enumeration value="Planning Services"/>
                    <xsd:enumeration value="Registration and Certification"/>
                    <xsd:enumeration value="Reliability Assessment"/>
                    <xsd:enumeration value="Reliability Standards"/>
                    <xsd:enumeration value="Resource Adequacy"/>
                    <xsd:enumeration value="System Adequacy Planning"/>
                    <xsd:enumeration value="System Stability Planning"/>
                    <xsd:enumeration value="Training &amp; Education"/>
                    <xsd:enumeration value="Transmission Expansion Planning"/>
                    <xsd:enumeration value="WREGIS"/>
                  </xsd:restriction>
                </xsd:simpleType>
              </xsd:element>
            </xsd:sequence>
          </xsd:extension>
        </xsd:complexContent>
      </xsd:complexType>
    </xsd:element>
    <xsd:element name="Committee" ma:index="10" nillable="true" ma:displayName="Committee" ma:internalName="Committe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FTF"/>
                    <xsd:enumeration value="BOD"/>
                    <xsd:enumeration value="CIMTF"/>
                    <xsd:enumeration value="CSF"/>
                    <xsd:enumeration value="DEEMSF"/>
                    <xsd:enumeration value="EPAS"/>
                    <xsd:enumeration value="ESF"/>
                    <xsd:enumeration value="FAC"/>
                    <xsd:enumeration value="GC"/>
                    <xsd:enumeration value="GOPF"/>
                    <xsd:enumeration value="HPF"/>
                    <xsd:enumeration value="HRCC"/>
                    <xsd:enumeration value="ISEAS"/>
                    <xsd:enumeration value="JGC"/>
                    <xsd:enumeration value="LPTF"/>
                    <xsd:enumeration value="MAC"/>
                    <xsd:enumeration value="MBS"/>
                    <xsd:enumeration value="MVS"/>
                    <xsd:enumeration value="NC"/>
                    <xsd:enumeration value="OAWG"/>
                    <xsd:enumeration value="PCDS"/>
                    <xsd:enumeration value="PCS"/>
                    <xsd:enumeration value="PS"/>
                    <xsd:enumeration value="PSF"/>
                    <xsd:enumeration value="RAAG"/>
                    <xsd:enumeration value="RAC"/>
                    <xsd:enumeration value="RASRS"/>
                    <xsd:enumeration value="RRC"/>
                    <xsd:enumeration value="S4.9RC"/>
                    <xsd:enumeration value="SCMS"/>
                    <xsd:enumeration value="SRS"/>
                    <xsd:enumeration value="StS"/>
                    <xsd:enumeration value="TCOMS"/>
                    <xsd:enumeration value="UFLSWG"/>
                    <xsd:enumeration value="WREGIS"/>
                    <xsd:enumeration value="WREGIS-SAC"/>
                    <xsd:enumeration value="WSC"/>
                  </xsd:restriction>
                </xsd:simpleType>
              </xsd:element>
            </xsd:sequence>
          </xsd:extension>
        </xsd:complexContent>
      </xsd:complexType>
    </xsd:element>
    <xsd:element name="WECC_x0020_Status" ma:index="11" nillable="true" ma:displayName="WECC Status" ma:format="Dropdown" ma:internalName="WECC_x0020_Status" ma:readOnly="false">
      <xsd:simpleType>
        <xsd:restriction base="dms:Choice">
          <xsd:enumeration value="Draft"/>
          <xsd:enumeration value="Approval Item"/>
          <xsd:enumeration value="In Review"/>
          <xsd:enumeration value="Approved/Final"/>
          <xsd:enumeration value="Retired"/>
          <xsd:enumeration value="Replaced"/>
          <xsd:enumeration value="Redline"/>
          <xsd:enumeration value="Active"/>
          <xsd:enumeration value="Closed"/>
          <xsd:enumeration value="Hold"/>
        </xsd:restriction>
      </xsd:simpleType>
    </xsd:element>
    <xsd:element name="Privacy" ma:index="12" ma:displayName="Privacy" ma:format="Dropdown" ma:internalName="Privacy">
      <xsd:simpleType>
        <xsd:restriction base="dms:Choice">
          <xsd:enumeration value="Public"/>
          <xsd:enumeration value="Authenticated"/>
          <xsd:enumeration value="Base Cases"/>
          <xsd:enumeration value="NDA"/>
          <xsd:enumeration value="PSLF"/>
          <xsd:enumeration value="RAS OR GMD"/>
          <xsd:enumeration value="WECC Members"/>
        </xsd:restriction>
      </xsd:simpleType>
    </xsd:element>
    <xsd:element name="Adopted_x002f_Approved_x0020_By" ma:index="13" nillable="true" ma:displayName="Adopted/Approved By" ma:format="Dropdown" ma:internalName="Adopted_x002F_Approved_x0020_By" ma:readOnly="false">
      <xsd:simpleType>
        <xsd:restriction base="dms:Choice">
          <xsd:enumeration value="…"/>
          <xsd:enumeration value="ATFWG"/>
          <xsd:enumeration value="ATSMWG"/>
          <xsd:enumeration value="BOD"/>
          <xsd:enumeration value="BPSPRTF"/>
          <xsd:enumeration value="CIMTF"/>
          <xsd:enumeration value="CSWG"/>
          <xsd:enumeration value="DDMWG"/>
          <xsd:enumeration value="DEMSWG"/>
          <xsd:enumeration value="EDTF"/>
          <xsd:enumeration value="EPAS"/>
          <xsd:enumeration value="ESCTF"/>
          <xsd:enumeration value="ESMTF"/>
          <xsd:enumeration value="ESOTF"/>
          <xsd:enumeration value="ESTF"/>
          <xsd:enumeration value="FAC"/>
          <xsd:enumeration value="GC"/>
          <xsd:enumeration value="GOWG"/>
          <xsd:enumeration value="HPEAWG"/>
          <xsd:enumeration value="HPKTTF"/>
          <xsd:enumeration value="HPMMTF"/>
          <xsd:enumeration value="HPWG"/>
          <xsd:enumeration value="HRCC"/>
          <xsd:enumeration value="ISAS"/>
          <xsd:enumeration value="JGC"/>
          <xsd:enumeration value="JSIS"/>
          <xsd:enumeration value="LMWG"/>
          <xsd:enumeration value="LRTF"/>
          <xsd:enumeration value="MAC"/>
          <xsd:enumeration value="MIC"/>
          <xsd:enumeration value="MRAWG"/>
          <xsd:enumeration value="MVS"/>
          <xsd:enumeration value="NC"/>
          <xsd:enumeration value="OAWG"/>
          <xsd:enumeration value="OC"/>
          <xsd:enumeration value="PCDS"/>
          <xsd:enumeration value="PCMS"/>
          <xsd:enumeration value="PPMVDWG"/>
          <xsd:enumeration value="PRPTF"/>
          <xsd:enumeration value="PSWG"/>
          <xsd:enumeration value="PWG"/>
          <xsd:enumeration value="RAC"/>
          <xsd:enumeration value="RASRS"/>
          <xsd:enumeration value="REMWG"/>
          <xsd:enumeration value="RWG"/>
          <xsd:enumeration value="S49RC"/>
          <xsd:enumeration value="SASMS"/>
          <xsd:enumeration value="SCMWG"/>
          <xsd:enumeration value="SETF"/>
          <xsd:enumeration value="SEWG"/>
          <xsd:enumeration value="SPWG"/>
          <xsd:enumeration value="SRS"/>
          <xsd:enumeration value="StS"/>
          <xsd:enumeration value="SWG"/>
          <xsd:enumeration value="TELWG"/>
          <xsd:enumeration value="TSAWG"/>
          <xsd:enumeration value="UFLSWG"/>
          <xsd:enumeration value="WREGIS"/>
          <xsd:enumeration value="WREGIS-SAC"/>
          <xsd:enumeration value="WSC"/>
        </xsd:restriction>
      </xsd:simpleType>
    </xsd:element>
    <xsd:element name="Other_x0020_Reliability_x0020_Documents" ma:index="14" nillable="true" ma:displayName="Other Reliability Documents" ma:format="Dropdown" ma:internalName="Other_x0020_Reliability_x0020_Documents" ma:readOnly="false">
      <xsd:simpleType>
        <xsd:restriction base="dms:Choice">
          <xsd:enumeration value="..."/>
          <xsd:enumeration value="Best Practices"/>
          <xsd:enumeration value="Checklist"/>
          <xsd:enumeration value="Methodology"/>
          <xsd:enumeration value="Misoperations"/>
          <xsd:enumeration value="Protocol"/>
          <xsd:enumeration value="Workflow"/>
        </xsd:restriction>
      </xsd:simpleType>
    </xsd:element>
    <xsd:element name="Jurisdiction" ma:index="15" nillable="true" ma:displayName="Jurisdiction" ma:default="US (United States)" ma:internalName="Jurisdi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 (United States)"/>
                    <xsd:enumeration value="AB (Alberta)"/>
                    <xsd:enumeration value="BC (British Columbia)"/>
                    <xsd:enumeration value="MX (Baja Mexico)"/>
                  </xsd:restriction>
                </xsd:simpleType>
              </xsd:element>
            </xsd:sequence>
          </xsd:extension>
        </xsd:complexContent>
      </xsd:complexType>
    </xsd:element>
    <xsd:element name="Standard_x0020_Family" ma:index="16" nillable="true" ma:displayName="Standard Family" ma:format="Dropdown" ma:internalName="Standard_x0020_Family">
      <xsd:simpleType>
        <xsd:restriction base="dms:Choice">
          <xsd:enumeration value="BAL"/>
          <xsd:enumeration value="CIP"/>
          <xsd:enumeration value="COM"/>
          <xsd:enumeration value="EOP"/>
          <xsd:enumeration value="FAC"/>
          <xsd:enumeration value="INT"/>
          <xsd:enumeration value="IRO"/>
          <xsd:enumeration value="MOD"/>
          <xsd:enumeration value="NUC"/>
          <xsd:enumeration value="PER"/>
          <xsd:enumeration value="PRC"/>
          <xsd:enumeration value="TOP"/>
          <xsd:enumeration value="TPL"/>
          <xsd:enumeration value="VA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63098-0c83-43cf-abdd-085f2cc55a5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af747698-1922-4602-8604-6fec0d9c99b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16224b44-889d-4166-9284-f04ddcafbdf4}" ma:internalName="TaxCatchAll" ma:showField="CatchAllData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vent_x0020_ID" ma:index="23" nillable="true" ma:displayName="Calendar Event ID" ma:internalName="Event_x0020_ID">
      <xsd:simpleType>
        <xsd:restriction base="dms:Note">
          <xsd:maxLength value="255"/>
        </xsd:restriction>
      </xsd:simpleType>
    </xsd:element>
    <xsd:element name="Approver" ma:index="24" ma:displayName="Approver" ma:list="UserInfo" ma:SharePointGroup="4815" ma:internalName="Approv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Categorization_x0020_Policy xmlns="2fb8a92a-9032-49d6-b983-191f0a73b01f">N/A</Document_x0020_Categorization_x0020_Policy>
    <TaxCatchAll xmlns="4bd63098-0c83-43cf-abdd-085f2cc55a51">
      <Value>1714</Value>
    </TaxCatchAll>
    <Privacy xmlns="2fb8a92a-9032-49d6-b983-191f0a73b01f">Public</Privacy>
    <Event_x0020_ID xmlns="4bd63098-0c83-43cf-abdd-085f2cc55a51">13166</Event_x0020_ID>
    <Committee xmlns="2fb8a92a-9032-49d6-b983-191f0a73b01f"/>
    <WECC_x0020_Status xmlns="2fb8a92a-9032-49d6-b983-191f0a73b01f" xsi:nil="true"/>
    <Owner_x0020_Group xmlns="2fb8a92a-9032-49d6-b983-191f0a73b01f">
      <Value>Operations Performance Analysis</Value>
    </Owner_x0020_Group>
    <TaxKeywordTaxHTField xmlns="4bd63098-0c83-43cf-abdd-085f2cc55a51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Workshops</TermName>
          <TermId xmlns="http://schemas.microsoft.com/office/infopath/2007/PartnerControls">ac0e11db-49ed-438d-9080-f92014019eb8</TermId>
        </TermInfo>
      </Terms>
    </TaxKeywordTaxHTField>
    <_dlc_DocId xmlns="4bd63098-0c83-43cf-abdd-085f2cc55a51">YWEQ7USXTMD7-3-7615</_dlc_DocId>
    <_dlc_DocIdUrl xmlns="4bd63098-0c83-43cf-abdd-085f2cc55a51">
      <Url>https://www.wecc.org/_layouts/15/DocIdRedir.aspx?ID=YWEQ7USXTMD7-3-7615</Url>
      <Description>YWEQ7USXTMD7-3-7615</Description>
    </_dlc_DocIdUrl>
    <Jurisdiction xmlns="2fb8a92a-9032-49d6-b983-191f0a73b01f"/>
    <Standard_x0020_Family xmlns="2fb8a92a-9032-49d6-b983-191f0a73b01f" xsi:nil="true"/>
    <Other_x0020_Reliability_x0020_Documents xmlns="2fb8a92a-9032-49d6-b983-191f0a73b01f">Misoperations</Other_x0020_Reliability_x0020_Documents>
    <Adopted_x002f_Approved_x0020_By xmlns="2fb8a92a-9032-49d6-b983-191f0a73b01f" xsi:nil="true"/>
    <Approver xmlns="4bd63098-0c83-43cf-abdd-085f2cc55a51">
      <UserInfo>
        <DisplayName/>
        <AccountId/>
        <AccountType/>
      </UserInfo>
    </Approver>
  </documentManagement>
</p:properties>
</file>

<file path=customXml/itemProps1.xml><?xml version="1.0" encoding="utf-8"?>
<ds:datastoreItem xmlns:ds="http://schemas.openxmlformats.org/officeDocument/2006/customXml" ds:itemID="{725BA061-3BA9-49B2-BCE0-B604D95BBE81}"/>
</file>

<file path=customXml/itemProps2.xml><?xml version="1.0" encoding="utf-8"?>
<ds:datastoreItem xmlns:ds="http://schemas.openxmlformats.org/officeDocument/2006/customXml" ds:itemID="{39A5C22C-8073-4C9A-A564-4E63038F0186}"/>
</file>

<file path=customXml/itemProps3.xml><?xml version="1.0" encoding="utf-8"?>
<ds:datastoreItem xmlns:ds="http://schemas.openxmlformats.org/officeDocument/2006/customXml" ds:itemID="{911E8626-0C90-4A9C-8058-34A7DDAA49DF}"/>
</file>

<file path=customXml/itemProps4.xml><?xml version="1.0" encoding="utf-8"?>
<ds:datastoreItem xmlns:ds="http://schemas.openxmlformats.org/officeDocument/2006/customXml" ds:itemID="{6872D0BC-9444-4B0A-84BB-634607F1B927}"/>
</file>

<file path=docProps/app.xml><?xml version="1.0" encoding="utf-8"?>
<Properties xmlns="http://schemas.openxmlformats.org/officeDocument/2006/extended-properties" xmlns:vt="http://schemas.openxmlformats.org/officeDocument/2006/docPropsVTypes">
  <Template>Misops Workshop Standard</Template>
  <TotalTime>1847</TotalTime>
  <Words>466</Words>
  <Application>Microsoft Office PowerPoint</Application>
  <PresentationFormat>On-screen Show (4:3)</PresentationFormat>
  <Paragraphs>76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Misops Workshop Standard</vt:lpstr>
      <vt:lpstr>Reducing “Unknown” Misoperation Causes</vt:lpstr>
      <vt:lpstr>Tri-State G &amp; T Ass’n.</vt:lpstr>
      <vt:lpstr>Tri-State Organization</vt:lpstr>
      <vt:lpstr>What’s Working at Tri-State</vt:lpstr>
      <vt:lpstr>Tenet #1</vt:lpstr>
      <vt:lpstr>Tenet #2</vt:lpstr>
      <vt:lpstr>NERC Expectations</vt:lpstr>
      <vt:lpstr>Tools</vt:lpstr>
      <vt:lpstr>Intangibles</vt:lpstr>
      <vt:lpstr>Summary</vt:lpstr>
      <vt:lpstr>To Reduce “Unknown” Misoperation Causes…</vt:lpstr>
    </vt:vector>
  </TitlesOfParts>
  <Company>WECC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Aug Practices - Bill Middaugh</dc:title>
  <dc:creator>Butler, Marshelle</dc:creator>
  <cp:keywords>Workshops</cp:keywords>
  <cp:lastModifiedBy>Peacock, Maggie</cp:lastModifiedBy>
  <cp:revision>81</cp:revision>
  <dcterms:created xsi:type="dcterms:W3CDTF">2017-04-14T16:18:42Z</dcterms:created>
  <dcterms:modified xsi:type="dcterms:W3CDTF">2017-08-30T22:44:44Z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0x010100E45EF0F8AAA65E428351BA36F1B645BE1200CA280BBE04EF434C8DECBE67FD58A074</vt:lpwstr>
  </property>
  <property fmtid="{D5CDD505-2E9C-101B-9397-08002B2CF9AE}" pid="3" name="_dlc_DocIdItemGuid">
    <vt:lpwstr>0cb58c34-1248-4a22-8282-45a07f264242</vt:lpwstr>
  </property>
  <property fmtid="{D5CDD505-2E9C-101B-9397-08002B2CF9AE}" pid="4" name="TaxKeyword">
    <vt:lpwstr>1714;#Workshops|ac0e11db-49ed-438d-9080-f92014019eb8</vt:lpwstr>
  </property>
</Properties>
</file>